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8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AE204B-2E27-4852-82ED-C64CD0B62B9E}" v="4" dt="2026-02-24T05:23:01.3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B3323-6092-D7D4-EBAE-2F8515346D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28AA33-3B00-DF65-9616-E706B8820A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760F5-27CE-08F8-3361-D26293A1D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568DF-ADAB-46CC-B1F2-C4D68BC966E5}" type="datetimeFigureOut">
              <a:rPr lang="en-SG" smtClean="0"/>
              <a:t>28/5/2026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7C708B-894B-9377-D840-57AE1D111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733D9-AD7A-4AA7-95D6-BC8E07C47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B51B8-6B11-4728-AA2E-A9625AB62DF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14474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0FDAF-D029-644D-9C1F-6580950B2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09E831-A19D-5CBA-1F7D-F16053CF03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BFB2C6-6C8E-BFF3-649A-A1C1A3A5B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568DF-ADAB-46CC-B1F2-C4D68BC966E5}" type="datetimeFigureOut">
              <a:rPr lang="en-SG" smtClean="0"/>
              <a:t>28/5/2026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0B074-902B-7D4A-C1EE-35A5E971A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C3C989-6650-EB3C-D876-04AB9A72A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B51B8-6B11-4728-AA2E-A9625AB62DF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55008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0094F2-6498-D76B-6C8A-9459C94CBB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2DBE34-E8F6-1595-D96D-AD601C2B2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A9BF1-F92F-E68F-A4A9-200932344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568DF-ADAB-46CC-B1F2-C4D68BC966E5}" type="datetimeFigureOut">
              <a:rPr lang="en-SG" smtClean="0"/>
              <a:t>28/5/2026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31A70-8015-0E11-D6F1-84479C140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78971-4478-F3F5-9D1C-D46EBFCFA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B51B8-6B11-4728-AA2E-A9625AB62DF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47169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DCFB6-E0CE-CC67-2069-234D51E60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FA654-C475-B80E-A345-371BA7767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89475D-6D6F-FCEB-7062-FB56AC486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568DF-ADAB-46CC-B1F2-C4D68BC966E5}" type="datetimeFigureOut">
              <a:rPr lang="en-SG" smtClean="0"/>
              <a:t>28/5/2026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76325C-BC08-AF1F-06F6-5F164C40A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9FE70C-962B-3D81-D159-77504DE74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B51B8-6B11-4728-AA2E-A9625AB62DF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78252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AE058-8528-0758-6F46-B397C80FE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18479D-F466-40A2-6D02-17BE9F31B8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003F15-FADE-6250-4E04-C36A4F3EC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568DF-ADAB-46CC-B1F2-C4D68BC966E5}" type="datetimeFigureOut">
              <a:rPr lang="en-SG" smtClean="0"/>
              <a:t>28/5/2026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4AF5A-F571-8D0C-83E5-C441AD7A6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F82C5-6311-467F-5039-F7331B8A7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B51B8-6B11-4728-AA2E-A9625AB62DF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1666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B2035-6391-3760-7277-98C0BECB0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912FF-CA38-41D2-E84F-C0C969EB2D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4E1D2E-56BB-B3BE-94B9-72231E8EB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E6CAE-3EB6-2E40-DE41-18D85639C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568DF-ADAB-46CC-B1F2-C4D68BC966E5}" type="datetimeFigureOut">
              <a:rPr lang="en-SG" smtClean="0"/>
              <a:t>28/5/2026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1C7C3D-7616-F4A8-9AE0-310855D8F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4BBEC7-DF12-9F6C-E5B4-DCDE66F9D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B51B8-6B11-4728-AA2E-A9625AB62DF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87931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A5793-7AD1-B7D5-62F4-E3992A6D1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02C-358B-8074-E5AF-89CCB305B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BBA29-EAEA-D47C-3479-56F887F23D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EE7431-8B33-4D9E-130B-55771ACA73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46AF77-8673-A064-BE73-54D61BD154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8234FE-D3B8-89AC-79B8-B3839CBE4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568DF-ADAB-46CC-B1F2-C4D68BC966E5}" type="datetimeFigureOut">
              <a:rPr lang="en-SG" smtClean="0"/>
              <a:t>28/5/2026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E7CC25-0A02-E1C7-6A79-46EF81E6E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D9D78A-61A0-4B6D-FA25-78D148A2E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B51B8-6B11-4728-AA2E-A9625AB62DF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76067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E4008-B1E7-EB00-A73C-459FFDB6A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A99214-BF5A-0140-5A03-F34A015AE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568DF-ADAB-46CC-B1F2-C4D68BC966E5}" type="datetimeFigureOut">
              <a:rPr lang="en-SG" smtClean="0"/>
              <a:t>28/5/2026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8E2C0F-1D71-49A9-881C-CB7127D7B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56CA66-0B56-AADE-DC6B-966A3D484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B51B8-6B11-4728-AA2E-A9625AB62DF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74547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6FF66C-EEF0-72E6-0B64-8A905D863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568DF-ADAB-46CC-B1F2-C4D68BC966E5}" type="datetimeFigureOut">
              <a:rPr lang="en-SG" smtClean="0"/>
              <a:t>28/5/2026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CA8445-0334-4AFE-AEB3-B557B3720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C57C70-A500-AA5C-D961-B6F1EA67D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B51B8-6B11-4728-AA2E-A9625AB62DF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64114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391FA-5CCC-EE67-6B6C-BD4CA0709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3DB08-13B6-254E-0385-0445B98C2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00958F-0454-70D3-B8D5-023D18381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6D450C-8502-CC46-E52A-94A5208DF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568DF-ADAB-46CC-B1F2-C4D68BC966E5}" type="datetimeFigureOut">
              <a:rPr lang="en-SG" smtClean="0"/>
              <a:t>28/5/2026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015313-738B-8C00-C294-338218CAD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B1FC37-5E15-646E-1EA4-59D381505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B51B8-6B11-4728-AA2E-A9625AB62DF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45031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3A40C-1FB4-78F4-47C6-6F313446A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2F5093-0E02-8966-40F2-72F709D85D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FA506A-8FAC-CBCB-F37A-08FFA5E66C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D9B4D9-7BFB-1F7A-6AF2-283975C26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568DF-ADAB-46CC-B1F2-C4D68BC966E5}" type="datetimeFigureOut">
              <a:rPr lang="en-SG" smtClean="0"/>
              <a:t>28/5/2026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A4E6CD-0ED7-B00B-1255-F90F46DAE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464D75-3352-FFB4-E3AD-5FB756052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B51B8-6B11-4728-AA2E-A9625AB62DF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57041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73C53C-E318-7F85-CBA3-5B3822193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A7B895-A09D-B71C-A2B6-97FA3C41DD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B14DF-164A-B7D6-10B9-4C711AE29B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9568DF-ADAB-46CC-B1F2-C4D68BC966E5}" type="datetimeFigureOut">
              <a:rPr lang="en-SG" smtClean="0"/>
              <a:t>28/5/2026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1240C-9C0F-86B9-241C-83E554BB8A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CA815-EA4D-86B3-1FE8-47E7A8793A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CB51B8-6B11-4728-AA2E-A9625AB62DF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2489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9735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C6A4B-2EAC-1FA2-23A1-683AAAF2E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Poppins" panose="00000500000000000000" pitchFamily="2" charset="0"/>
                <a:cs typeface="Poppins" panose="00000500000000000000" pitchFamily="2" charset="0"/>
              </a:rPr>
              <a:t>Disclosures</a:t>
            </a:r>
            <a:endParaRPr lang="en-SG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5D4EE-D996-316D-618F-FFF3B2EFE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6388"/>
            <a:ext cx="10515600" cy="12319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latin typeface="Poppins" panose="00000500000000000000" pitchFamily="2" charset="0"/>
                <a:cs typeface="Poppins" panose="00000500000000000000" pitchFamily="2" charset="0"/>
              </a:rPr>
              <a:t>The presenter has indicated that they have a relationship that, within the context of this presentation, could be perceived as a real or apparent conflict of interest. However, they do not consider this will influence the content of their presentation. The nature of the conflict is as follows:</a:t>
            </a:r>
            <a:endParaRPr lang="en-SG" sz="18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SG" dirty="0">
              <a:latin typeface="Futura PT Book" panose="020B0502020204020303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B4C127F-E8AF-A6AB-3C4D-C8B1644116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6675348"/>
              </p:ext>
            </p:extLst>
          </p:nvPr>
        </p:nvGraphicFramePr>
        <p:xfrm>
          <a:off x="838200" y="2808288"/>
          <a:ext cx="10335034" cy="273081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757942">
                  <a:extLst>
                    <a:ext uri="{9D8B030D-6E8A-4147-A177-3AD203B41FA5}">
                      <a16:colId xmlns:a16="http://schemas.microsoft.com/office/drawing/2014/main" val="363672223"/>
                    </a:ext>
                  </a:extLst>
                </a:gridCol>
                <a:gridCol w="5577092">
                  <a:extLst>
                    <a:ext uri="{9D8B030D-6E8A-4147-A177-3AD203B41FA5}">
                      <a16:colId xmlns:a16="http://schemas.microsoft.com/office/drawing/2014/main" val="1445084580"/>
                    </a:ext>
                  </a:extLst>
                </a:gridCol>
              </a:tblGrid>
              <a:tr h="390117">
                <a:tc>
                  <a:txBody>
                    <a:bodyPr/>
                    <a:lstStyle/>
                    <a:p>
                      <a:r>
                        <a:rPr lang="en-SG" sz="1400" dirty="0">
                          <a:latin typeface="Poppins" panose="00000500000000000000" pitchFamily="2" charset="0"/>
                          <a:ea typeface="Gadugi" panose="020B0502040204020203" pitchFamily="34" charset="0"/>
                          <a:cs typeface="Poppins" panose="00000500000000000000" pitchFamily="2" charset="0"/>
                        </a:rPr>
                        <a:t>Affiliation/Financial interest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87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G" sz="1400" dirty="0">
                          <a:latin typeface="Poppins" panose="00000500000000000000" pitchFamily="2" charset="0"/>
                          <a:ea typeface="Gadugi" panose="020B0502040204020203" pitchFamily="34" charset="0"/>
                          <a:cs typeface="Poppins" panose="00000500000000000000" pitchFamily="2" charset="0"/>
                        </a:rPr>
                        <a:t>Commercial Company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8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8704430"/>
                  </a:ext>
                </a:extLst>
              </a:tr>
              <a:tr h="3901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400" b="1" noProof="0" dirty="0">
                          <a:latin typeface="Poppins" panose="00000500000000000000" pitchFamily="2" charset="0"/>
                          <a:ea typeface="Gadugi" panose="020B0502040204020203" pitchFamily="34" charset="0"/>
                          <a:cs typeface="Poppins" panose="00000500000000000000" pitchFamily="2" charset="0"/>
                        </a:rPr>
                        <a:t>Grants/Research</a:t>
                      </a:r>
                      <a:r>
                        <a:rPr lang="en-GB" sz="1400" b="1" baseline="0" noProof="0" dirty="0">
                          <a:latin typeface="Poppins" panose="00000500000000000000" pitchFamily="2" charset="0"/>
                          <a:ea typeface="Gadugi" panose="020B0502040204020203" pitchFamily="34" charset="0"/>
                          <a:cs typeface="Poppins" panose="00000500000000000000" pitchFamily="2" charset="0"/>
                        </a:rPr>
                        <a:t> Support:</a:t>
                      </a:r>
                    </a:p>
                  </a:txBody>
                  <a:tcPr marL="102607" marR="102607" marT="51297" marB="51297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1400" dirty="0">
                        <a:latin typeface="Poppins" panose="00000500000000000000" pitchFamily="2" charset="0"/>
                        <a:ea typeface="Gadugi" panose="020B0502040204020203" pitchFamily="34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972919"/>
                  </a:ext>
                </a:extLst>
              </a:tr>
              <a:tr h="3901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400" b="1" noProof="0" dirty="0">
                          <a:latin typeface="Poppins" panose="00000500000000000000" pitchFamily="2" charset="0"/>
                          <a:ea typeface="Gadugi" panose="020B0502040204020203" pitchFamily="34" charset="0"/>
                          <a:cs typeface="Poppins" panose="00000500000000000000" pitchFamily="2" charset="0"/>
                        </a:rPr>
                        <a:t>Honoraria</a:t>
                      </a:r>
                      <a:r>
                        <a:rPr lang="en-GB" sz="1400" b="1" baseline="0" noProof="0" dirty="0">
                          <a:latin typeface="Poppins" panose="00000500000000000000" pitchFamily="2" charset="0"/>
                          <a:ea typeface="Gadugi" panose="020B0502040204020203" pitchFamily="34" charset="0"/>
                          <a:cs typeface="Poppins" panose="00000500000000000000" pitchFamily="2" charset="0"/>
                        </a:rPr>
                        <a:t> or Consultation Fees:</a:t>
                      </a:r>
                    </a:p>
                  </a:txBody>
                  <a:tcPr marL="102607" marR="102607" marT="51297" marB="51297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1400" dirty="0">
                        <a:latin typeface="Poppins" panose="00000500000000000000" pitchFamily="2" charset="0"/>
                        <a:ea typeface="Gadugi" panose="020B0502040204020203" pitchFamily="34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520610"/>
                  </a:ext>
                </a:extLst>
              </a:tr>
              <a:tr h="3901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400" b="1" noProof="0" dirty="0">
                          <a:latin typeface="Poppins" panose="00000500000000000000" pitchFamily="2" charset="0"/>
                          <a:ea typeface="Gadugi" panose="020B0502040204020203" pitchFamily="34" charset="0"/>
                          <a:cs typeface="Poppins" panose="00000500000000000000" pitchFamily="2" charset="0"/>
                        </a:rPr>
                        <a:t>Participation</a:t>
                      </a:r>
                      <a:r>
                        <a:rPr lang="en-GB" sz="1400" b="1" baseline="0" noProof="0" dirty="0">
                          <a:latin typeface="Poppins" panose="00000500000000000000" pitchFamily="2" charset="0"/>
                          <a:ea typeface="Gadugi" panose="020B0502040204020203" pitchFamily="34" charset="0"/>
                          <a:cs typeface="Poppins" panose="00000500000000000000" pitchFamily="2" charset="0"/>
                        </a:rPr>
                        <a:t> in a Company Sponsored Bureau:</a:t>
                      </a:r>
                    </a:p>
                  </a:txBody>
                  <a:tcPr marL="102607" marR="102607" marT="51297" marB="51297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1400" dirty="0">
                        <a:latin typeface="Poppins" panose="00000500000000000000" pitchFamily="2" charset="0"/>
                        <a:ea typeface="Gadugi" panose="020B0502040204020203" pitchFamily="34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992886"/>
                  </a:ext>
                </a:extLst>
              </a:tr>
              <a:tr h="3901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400" b="1" noProof="0" dirty="0">
                          <a:latin typeface="Poppins" panose="00000500000000000000" pitchFamily="2" charset="0"/>
                          <a:ea typeface="Gadugi" panose="020B0502040204020203" pitchFamily="34" charset="0"/>
                          <a:cs typeface="Poppins" panose="00000500000000000000" pitchFamily="2" charset="0"/>
                        </a:rPr>
                        <a:t>Stock</a:t>
                      </a:r>
                      <a:r>
                        <a:rPr lang="en-GB" sz="1400" b="1" baseline="0" noProof="0" dirty="0">
                          <a:latin typeface="Poppins" panose="00000500000000000000" pitchFamily="2" charset="0"/>
                          <a:ea typeface="Gadugi" panose="020B0502040204020203" pitchFamily="34" charset="0"/>
                          <a:cs typeface="Poppins" panose="00000500000000000000" pitchFamily="2" charset="0"/>
                        </a:rPr>
                        <a:t> Shareholder:</a:t>
                      </a:r>
                    </a:p>
                  </a:txBody>
                  <a:tcPr marL="102607" marR="102607" marT="51297" marB="51297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1400" dirty="0">
                        <a:latin typeface="Poppins" panose="00000500000000000000" pitchFamily="2" charset="0"/>
                        <a:ea typeface="Gadugi" panose="020B0502040204020203" pitchFamily="34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705732"/>
                  </a:ext>
                </a:extLst>
              </a:tr>
              <a:tr h="3901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1400" b="1" noProof="0" dirty="0">
                          <a:latin typeface="Poppins" panose="00000500000000000000" pitchFamily="2" charset="0"/>
                          <a:ea typeface="Gadugi" panose="020B0502040204020203" pitchFamily="34" charset="0"/>
                          <a:cs typeface="Poppins" panose="00000500000000000000" pitchFamily="2" charset="0"/>
                        </a:rPr>
                        <a:t>Spouse/Partner:</a:t>
                      </a:r>
                    </a:p>
                  </a:txBody>
                  <a:tcPr marL="102607" marR="102607" marT="51297" marB="51297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1400" dirty="0">
                        <a:latin typeface="Poppins" panose="00000500000000000000" pitchFamily="2" charset="0"/>
                        <a:ea typeface="Gadugi" panose="020B0502040204020203" pitchFamily="34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0151987"/>
                  </a:ext>
                </a:extLst>
              </a:tr>
              <a:tr h="3901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noProof="0" dirty="0">
                          <a:latin typeface="Poppins" panose="00000500000000000000" pitchFamily="2" charset="0"/>
                          <a:ea typeface="Gadugi" panose="020B0502040204020203" pitchFamily="34" charset="0"/>
                          <a:cs typeface="Poppins" panose="00000500000000000000" pitchFamily="2" charset="0"/>
                        </a:rPr>
                        <a:t>Other Support/</a:t>
                      </a:r>
                      <a:r>
                        <a:rPr lang="en-GB" sz="1400" b="1" baseline="0" noProof="0" dirty="0">
                          <a:latin typeface="Poppins" panose="00000500000000000000" pitchFamily="2" charset="0"/>
                          <a:ea typeface="Gadugi" panose="020B0502040204020203" pitchFamily="34" charset="0"/>
                          <a:cs typeface="Poppins" panose="00000500000000000000" pitchFamily="2" charset="0"/>
                        </a:rPr>
                        <a:t>Potential </a:t>
                      </a:r>
                      <a:r>
                        <a:rPr lang="en-GB" sz="1400" b="1" noProof="0" dirty="0">
                          <a:latin typeface="Poppins" panose="00000500000000000000" pitchFamily="2" charset="0"/>
                          <a:ea typeface="Gadugi" panose="020B0502040204020203" pitchFamily="34" charset="0"/>
                          <a:cs typeface="Poppins" panose="00000500000000000000" pitchFamily="2" charset="0"/>
                        </a:rPr>
                        <a:t>Conflict of Interest:</a:t>
                      </a:r>
                    </a:p>
                  </a:txBody>
                  <a:tcPr marL="102607" marR="102607" marT="51297" marB="51297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1400" dirty="0">
                        <a:latin typeface="Poppins" panose="00000500000000000000" pitchFamily="2" charset="0"/>
                        <a:ea typeface="Gadugi" panose="020B0502040204020203" pitchFamily="34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69102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349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F9E84C-3BA4-8E6A-3E96-DE90AD95E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D2514-F74A-C6DF-A4DE-F043B4F66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Poppins" panose="00000500000000000000" pitchFamily="2" charset="0"/>
                <a:cs typeface="Poppins" panose="00000500000000000000" pitchFamily="2" charset="0"/>
              </a:rPr>
              <a:t>Disclosure (NIL)</a:t>
            </a:r>
            <a:endParaRPr lang="en-SG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F7A7A-7864-FD6C-7C28-C4E8B8CFE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1231900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Poppins" panose="00000500000000000000" pitchFamily="2" charset="0"/>
                <a:cs typeface="Poppins" panose="00000500000000000000" pitchFamily="2" charset="0"/>
              </a:rPr>
              <a:t>The presenter has clarified that the upcoming presentation will NOT include any discussion of commercial products or services.</a:t>
            </a:r>
          </a:p>
          <a:p>
            <a:r>
              <a:rPr lang="en-US" sz="1800" dirty="0">
                <a:latin typeface="Poppins" panose="00000500000000000000" pitchFamily="2" charset="0"/>
                <a:cs typeface="Poppins" panose="00000500000000000000" pitchFamily="2" charset="0"/>
              </a:rPr>
              <a:t>They also declared that they have no affiliations with any tobacco companies or commercial entities.</a:t>
            </a:r>
          </a:p>
          <a:p>
            <a:endParaRPr lang="en-SG" dirty="0">
              <a:latin typeface="Futura PT Book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2377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132</Words>
  <Application>Microsoft Office PowerPoint</Application>
  <PresentationFormat>Widescreen</PresentationFormat>
  <Paragraphs>13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Futura PT Book</vt:lpstr>
      <vt:lpstr>Aptos</vt:lpstr>
      <vt:lpstr>Aptos Display</vt:lpstr>
      <vt:lpstr>Arial</vt:lpstr>
      <vt:lpstr>Poppins</vt:lpstr>
      <vt:lpstr>Office Theme</vt:lpstr>
      <vt:lpstr>PowerPoint Presentation</vt:lpstr>
      <vt:lpstr>Disclosures</vt:lpstr>
      <vt:lpstr>Disclosure (NIL)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Dimalsha Perera</dc:creator>
  <cp:lastModifiedBy>Boey Sharil</cp:lastModifiedBy>
  <cp:revision>2</cp:revision>
  <dcterms:created xsi:type="dcterms:W3CDTF">2025-08-27T07:39:24Z</dcterms:created>
  <dcterms:modified xsi:type="dcterms:W3CDTF">2026-05-28T02:39:03Z</dcterms:modified>
</cp:coreProperties>
</file>