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3" pos="279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B6A"/>
    <a:srgbClr val="E9EBF5"/>
    <a:srgbClr val="05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4091B-D12E-4BCC-A046-37F3A49B5B1E}" v="17" dt="2025-08-08T01:57:41.0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>
        <p:guide orient="horz" pos="913"/>
        <p:guide pos="279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40A8-19A1-FA1C-59F2-ADAFD31E8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8D569-0254-15C7-37D0-774B7FCCF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849AD-84D7-D88A-D8A4-A0D0A1C6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85634-1F25-BBFE-93A3-77104E28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DAFC-E085-1EE0-F907-8ED3C0FA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41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BA50C-2DA7-84CB-5911-B3A26FF7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C3F2-B658-4196-A70D-D6C8B117C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61D3F-76F9-BDA6-691F-64D6631E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F6529-1FFB-BCA9-7764-FDBC7EB4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A29AB-77F5-2526-AD66-83CCA19B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50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A677-DAE1-E4EA-50D0-0B6BDEEC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C73CA-54FE-664F-79BC-6F27D6B0A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64EE3-DD16-0FBE-2F3B-5414783B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AE5E-9A83-AEF0-C03D-C5E61591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2C7E-CDB0-336E-BF39-85204813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366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F45F-ECC8-7CA3-FC2D-3FC3AC82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A1BC-1413-825F-A081-6EA64039E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CB84-5FF9-9BF3-CE7F-3523DCD14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3D4AB-AE76-3103-D9D9-E6E5A3F3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57BD4-AD58-C67C-FECD-7240F138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F671D-AB58-CA57-3B80-0FE4BB1D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889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3980-5D96-63CA-97BC-C57B3C8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01DC9-68D4-8E8F-0B77-18F7F5B9F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2BDF2-F95F-EAF6-AD3D-376B777A5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F636C-0F61-D349-1DB1-925E5F3EC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14AED7-B8B4-1264-34E2-131A02D3A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9A16B-91AC-2E99-B750-DED37551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CE65A-C912-C322-8F66-6D6349C8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87FD2-E43A-3112-0777-DD9BF33F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73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E0E9-2526-9FE6-B511-0C36490F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553D8-EF9E-895A-AEE3-426F217C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E2308-A9DC-38CB-5AA8-93F02687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052F1-C5C2-1331-97B5-ACCA1734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441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9E68E-1E22-E6B0-2AF7-016D14EE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F97C3-A81D-0C64-9799-DF5D6651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FE8BB-30E1-6DF9-0A21-2B388A9FD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174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ED7CA-FE91-F395-0E45-6B8BBA05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35B33-79BD-B486-9499-5F2EDEF1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F6CF-60F7-52F1-4AC1-A89E3B078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B3AD9-3DCC-D7F1-58C1-59B5502D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A06EA-634C-37C8-AFF0-94C8BB28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F8F87-1588-555D-D38E-5FAF2524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56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2F81-C9EE-7018-C9D4-DABE189F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0C8748-5FDA-AFEF-6D09-0595A9BE9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E249B-4137-F14F-027E-7DD9B64E0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F0B04-931F-B457-2502-1893C0B8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E3E6C-04E9-E055-7785-5EF3C63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ADB71-B9F5-72F3-763B-14D84158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8221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BD8-B270-1F68-933F-689D89D6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714B-7658-D690-6CDB-AF4607582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4245C-966A-C157-16CA-25DB08ED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95D4-8265-B4B6-A01F-F7B14A4B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562E5-CFE3-DB0D-7A1C-C8E61374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8853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55331-8DF7-FBEE-17DA-728BB15B0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35CED-E019-AC21-A768-25C4F420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3C986-678D-BAB0-C063-9E4B4CD9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4E965-98EF-6F75-15C3-C0817160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EE727-740D-EEA4-2A60-3F4A413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5303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E6C89-68C6-FD2F-579F-C915B31D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5B2AC-B810-8506-8C8F-76074D89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8E9EA-7F80-3E74-59FD-82BCFE735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62EF-3CB8-485C-9ED2-3159A000E9FC}" type="datetimeFigureOut">
              <a:rPr lang="en-PH" smtClean="0"/>
              <a:t>11/08/2025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62C3C-2898-DF4B-CDA3-212DC2E6F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11A8D-328C-A425-C696-A0308F68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891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62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0893-2C92-0FC0-2F17-361D8FBD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C192FD-2CC8-E2EB-1E7E-47B80722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5" y="952460"/>
            <a:ext cx="10515600" cy="756833"/>
          </a:xfrm>
        </p:spPr>
        <p:txBody>
          <a:bodyPr>
            <a:normAutofit/>
          </a:bodyPr>
          <a:lstStyle/>
          <a:p>
            <a:r>
              <a:rPr lang="en-SG" sz="3200" b="1" dirty="0">
                <a:latin typeface="Avenir Next LT Pro" panose="020B0504020202020204" pitchFamily="34" charset="0"/>
              </a:rPr>
              <a:t>Disclosures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79389-2B69-2526-7121-2B2F00FDE607}"/>
              </a:ext>
            </a:extLst>
          </p:cNvPr>
          <p:cNvSpPr txBox="1"/>
          <p:nvPr/>
        </p:nvSpPr>
        <p:spPr>
          <a:xfrm>
            <a:off x="327596" y="1570228"/>
            <a:ext cx="11368218" cy="50315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The presenter has indicated that they have a relationship that, within the context of this presentation, could be perceived as a real or apparent conflict of interest. However, they do not consider this will influence the content of their presentation. The nature of the conflict is as follows:</a:t>
            </a: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A85518-7126-0BB6-F0AB-B07932C82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579351"/>
              </p:ext>
            </p:extLst>
          </p:nvPr>
        </p:nvGraphicFramePr>
        <p:xfrm>
          <a:off x="345885" y="3054339"/>
          <a:ext cx="10335034" cy="2815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0879">
                  <a:extLst>
                    <a:ext uri="{9D8B030D-6E8A-4147-A177-3AD203B41FA5}">
                      <a16:colId xmlns:a16="http://schemas.microsoft.com/office/drawing/2014/main" val="3238692136"/>
                    </a:ext>
                  </a:extLst>
                </a:gridCol>
                <a:gridCol w="5614155">
                  <a:extLst>
                    <a:ext uri="{9D8B030D-6E8A-4147-A177-3AD203B41FA5}">
                      <a16:colId xmlns:a16="http://schemas.microsoft.com/office/drawing/2014/main" val="278572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sz="1600" dirty="0">
                          <a:latin typeface="Avenir Next LT Pro" panose="020B0504020202020204" pitchFamily="34" charset="0"/>
                        </a:rPr>
                        <a:t>Affiliation/Financial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>
                          <a:latin typeface="Avenir Next LT Pro" panose="020B0504020202020204" pitchFamily="34" charset="0"/>
                        </a:rPr>
                        <a:t>Commercial Company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3011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Grants/Research</a:t>
                      </a:r>
                      <a:r>
                        <a:rPr lang="en-GB" sz="1600" b="1" baseline="0" noProof="0" dirty="0">
                          <a:latin typeface="Avenir Next LT Pro" panose="020B0504020202020204" pitchFamily="34" charset="0"/>
                        </a:rPr>
                        <a:t> Support: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6255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Honoraria</a:t>
                      </a:r>
                      <a:r>
                        <a:rPr lang="en-GB" sz="1600" b="1" baseline="0" noProof="0" dirty="0">
                          <a:latin typeface="Avenir Next LT Pro" panose="020B0504020202020204" pitchFamily="34" charset="0"/>
                        </a:rPr>
                        <a:t> or Consultation Fees: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1486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Participation</a:t>
                      </a:r>
                      <a:r>
                        <a:rPr lang="en-GB" sz="1600" b="1" baseline="0" noProof="0" dirty="0">
                          <a:latin typeface="Avenir Next LT Pro" panose="020B0504020202020204" pitchFamily="34" charset="0"/>
                        </a:rPr>
                        <a:t> in a Company Sponsored Bureau: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8564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Stock</a:t>
                      </a:r>
                      <a:r>
                        <a:rPr lang="en-GB" sz="1600" b="1" baseline="0" noProof="0" dirty="0">
                          <a:latin typeface="Avenir Next LT Pro" panose="020B0504020202020204" pitchFamily="34" charset="0"/>
                        </a:rPr>
                        <a:t> Shareholder: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443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Spouse/Partner: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2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Other Support/</a:t>
                      </a:r>
                      <a:r>
                        <a:rPr lang="en-GB" sz="1600" b="1" baseline="0" noProof="0" dirty="0">
                          <a:latin typeface="Avenir Next LT Pro" panose="020B0504020202020204" pitchFamily="34" charset="0"/>
                        </a:rPr>
                        <a:t>Potential </a:t>
                      </a:r>
                      <a:r>
                        <a:rPr lang="en-GB" sz="1600" b="1" noProof="0" dirty="0">
                          <a:latin typeface="Avenir Next LT Pro" panose="020B0504020202020204" pitchFamily="34" charset="0"/>
                        </a:rPr>
                        <a:t>Conflict of Interest:</a:t>
                      </a:r>
                    </a:p>
                  </a:txBody>
                  <a:tcPr marL="102607" marR="102607" marT="51297" marB="51297" anchor="ctr"/>
                </a:tc>
                <a:tc>
                  <a:txBody>
                    <a:bodyPr/>
                    <a:lstStyle/>
                    <a:p>
                      <a:endParaRPr lang="en-SG" sz="16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00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63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35B340-E0A0-CC10-54DA-B2A738A8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44E609C-1C9C-EC1B-05E6-CBCD6741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5" y="952460"/>
            <a:ext cx="10515600" cy="756833"/>
          </a:xfrm>
        </p:spPr>
        <p:txBody>
          <a:bodyPr>
            <a:normAutofit/>
          </a:bodyPr>
          <a:lstStyle/>
          <a:p>
            <a:r>
              <a:rPr lang="en-SG" sz="3200" b="1" dirty="0">
                <a:latin typeface="Avenir Next LT Pro" panose="020B0504020202020204" pitchFamily="34" charset="0"/>
              </a:rPr>
              <a:t>Disclosures (NIL)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96E41-3C77-43DA-6D26-DC3C34327613}"/>
              </a:ext>
            </a:extLst>
          </p:cNvPr>
          <p:cNvSpPr txBox="1"/>
          <p:nvPr/>
        </p:nvSpPr>
        <p:spPr>
          <a:xfrm>
            <a:off x="327596" y="1570228"/>
            <a:ext cx="11368218" cy="50315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The presenter has clarified that the upcoming presentation will NOT include any discussion of commercial products or services.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They also declared that they have no affiliations with any tobacco companies or commercial entities.</a:t>
            </a: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4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20" ma:contentTypeDescription="Create a new document." ma:contentTypeScope="" ma:versionID="36e1633ba72920eb72f5db41cf5609c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b0efee271340d95d456894c44f571acd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D09885-9BC9-4A27-9015-69F0C42A3F08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6952c6f4-7854-47a8-99bb-16a8596d805d"/>
    <ds:schemaRef ds:uri="http://schemas.microsoft.com/office/2006/metadata/properties"/>
    <ds:schemaRef ds:uri="http://schemas.microsoft.com/office/infopath/2007/PartnerControls"/>
    <ds:schemaRef ds:uri="0ca96646-bb4c-4bb5-9317-957456722ced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61A9E6A-A202-43C1-91B4-4350D2EC7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5B40CE-0195-4C73-872C-5F19F8230B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132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Disclosures</vt:lpstr>
      <vt:lpstr>Disclosures (NIL)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Tordesillas</dc:creator>
  <cp:lastModifiedBy>Sodalin Tang</cp:lastModifiedBy>
  <cp:revision>3</cp:revision>
  <dcterms:created xsi:type="dcterms:W3CDTF">2024-10-15T23:43:48Z</dcterms:created>
  <dcterms:modified xsi:type="dcterms:W3CDTF">2025-08-11T09:27:55Z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